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1"/>
  </p:sldMasterIdLst>
  <p:notesMasterIdLst>
    <p:notesMasterId r:id="rId21"/>
  </p:notesMasterIdLst>
  <p:handoutMasterIdLst>
    <p:handoutMasterId r:id="rId22"/>
  </p:handoutMasterIdLst>
  <p:sldIdLst>
    <p:sldId id="285" r:id="rId2"/>
    <p:sldId id="297" r:id="rId3"/>
    <p:sldId id="317" r:id="rId4"/>
    <p:sldId id="315" r:id="rId5"/>
    <p:sldId id="322" r:id="rId6"/>
    <p:sldId id="365" r:id="rId7"/>
    <p:sldId id="360" r:id="rId8"/>
    <p:sldId id="351" r:id="rId9"/>
    <p:sldId id="287" r:id="rId10"/>
    <p:sldId id="357" r:id="rId11"/>
    <p:sldId id="356" r:id="rId12"/>
    <p:sldId id="358" r:id="rId13"/>
    <p:sldId id="352" r:id="rId14"/>
    <p:sldId id="353" r:id="rId15"/>
    <p:sldId id="354" r:id="rId16"/>
    <p:sldId id="363" r:id="rId17"/>
    <p:sldId id="362" r:id="rId18"/>
    <p:sldId id="364" r:id="rId19"/>
    <p:sldId id="350" r:id="rId2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2343B71D-C40B-4EFF-902B-16CF322D392D}">
          <p14:sldIdLst>
            <p14:sldId id="285"/>
            <p14:sldId id="297"/>
            <p14:sldId id="317"/>
          </p14:sldIdLst>
        </p14:section>
        <p14:section name="タイトルなしのセクション" id="{9F0651CE-9860-48DD-8956-BF2D4463FFE6}">
          <p14:sldIdLst>
            <p14:sldId id="315"/>
            <p14:sldId id="322"/>
            <p14:sldId id="365"/>
            <p14:sldId id="360"/>
            <p14:sldId id="351"/>
            <p14:sldId id="287"/>
            <p14:sldId id="357"/>
            <p14:sldId id="356"/>
            <p14:sldId id="358"/>
            <p14:sldId id="352"/>
            <p14:sldId id="353"/>
            <p14:sldId id="354"/>
            <p14:sldId id="363"/>
            <p14:sldId id="362"/>
            <p14:sldId id="364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F02" initials="3" lastIdx="4" clrIdx="0">
    <p:extLst>
      <p:ext uri="{19B8F6BF-5375-455C-9EA6-DF929625EA0E}">
        <p15:presenceInfo xmlns:p15="http://schemas.microsoft.com/office/powerpoint/2012/main" userId="3F02" providerId="None"/>
      </p:ext>
    </p:extLst>
  </p:cmAuthor>
  <p:cmAuthor id="2" name="齊藤 亮太" initials="齊藤" lastIdx="1" clrIdx="1">
    <p:extLst>
      <p:ext uri="{19B8F6BF-5375-455C-9EA6-DF929625EA0E}">
        <p15:presenceInfo xmlns:p15="http://schemas.microsoft.com/office/powerpoint/2012/main" userId="8e14dd41440f86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6699"/>
    <a:srgbClr val="FF66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6" autoAdjust="0"/>
    <p:restoredTop sz="56635" autoAdjust="0"/>
  </p:normalViewPr>
  <p:slideViewPr>
    <p:cSldViewPr snapToGrid="0">
      <p:cViewPr varScale="1">
        <p:scale>
          <a:sx n="60" d="100"/>
          <a:sy n="60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19413" cy="4953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3"/>
            <a:ext cx="2919412" cy="4953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D23F60CB-93B1-4043-8B67-ECA6EC935D2E}" type="datetimeFigureOut">
              <a:rPr kumimoji="1" lang="ja-JP" altLang="en-US" smtClean="0"/>
              <a:t>2024/6/24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371016"/>
            <a:ext cx="2919413" cy="4953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6"/>
            <a:ext cx="2919412" cy="4953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E4CBD333-C19C-4A05-9D66-2BBB314C7A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208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19413" cy="4953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3"/>
            <a:ext cx="2919412" cy="495300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7DEC9515-716A-4A7E-BBD1-0340FF2370F9}" type="datetimeFigureOut">
              <a:rPr kumimoji="1" lang="ja-JP" altLang="en-US" smtClean="0"/>
              <a:t>2024/6/24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1" y="4748216"/>
            <a:ext cx="5389563" cy="3884612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016"/>
            <a:ext cx="2919413" cy="4953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6"/>
            <a:ext cx="2919412" cy="495300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DEF0FC52-0A66-4A9E-B44F-D2CAAE761C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66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328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65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851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86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762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85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25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444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340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828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5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63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19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74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14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0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17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991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0FC52-0A66-4A9E-B44F-D2CAAE761C3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61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0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9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02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2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9761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97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9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4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5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5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7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3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5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9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9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B1891D-E11C-44BA-A076-F3E5502D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28" y="331305"/>
            <a:ext cx="11772701" cy="6526696"/>
          </a:xfrm>
        </p:spPr>
        <p:txBody>
          <a:bodyPr>
            <a:normAutofit fontScale="90000"/>
          </a:bodyPr>
          <a:lstStyle/>
          <a:p>
            <a:r>
              <a:rPr lang="ja-JP" altLang="en-US" sz="66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zh-TW" altLang="en-US" sz="6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小規模多機能型居宅介護</a:t>
            </a:r>
            <a:r>
              <a:rPr lang="ja-JP" altLang="en-US" sz="6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とは　</a:t>
            </a: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</a:t>
            </a: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6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ja-JP" altLang="en-US" sz="28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br>
              <a:rPr lang="en-US" altLang="ja-JP" sz="28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28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社会福祉法人　グリーンハート</a:t>
            </a: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 小規模多機能施設　タマビレッジきらら</a:t>
            </a:r>
            <a:b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</a:br>
            <a:r>
              <a:rPr lang="en-US" altLang="ja-JP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  </a:t>
            </a:r>
            <a:r>
              <a:rPr lang="ja-JP" altLang="en-US" sz="40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管理者　計画作成担当者　元木博之</a:t>
            </a:r>
            <a:r>
              <a:rPr lang="ja-JP" altLang="en-US" sz="3200" dirty="0">
                <a:solidFill>
                  <a:schemeClr val="tx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　</a:t>
            </a:r>
            <a:r>
              <a:rPr kumimoji="1" lang="ja-JP" altLang="en-US" sz="6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br>
              <a:rPr lang="en-US" altLang="ja-JP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ｺﾞｼｯｸE" panose="020B0900000000000000" pitchFamily="50" charset="-128"/>
                <a:ea typeface="HGS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　　　　　　　　　　　　　　　　　　　　　</a:t>
            </a:r>
            <a:br>
              <a:rPr lang="en-US" altLang="ja-JP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ｺﾞｼｯｸE" panose="020B0900000000000000" pitchFamily="50" charset="-128"/>
                <a:ea typeface="HGSｺﾞｼｯｸE" panose="020B0900000000000000" pitchFamily="50" charset="-128"/>
              </a:rPr>
            </a:br>
            <a:r>
              <a:rPr lang="ja-JP" altLang="en-US" sz="24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ｺﾞｼｯｸE" panose="020B0900000000000000" pitchFamily="50" charset="-128"/>
                <a:ea typeface="HGSｺﾞｼｯｸE" panose="020B0900000000000000" pitchFamily="50" charset="-128"/>
              </a:rPr>
              <a:t>　　　　　　　　　　　　　　　　　　　　　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4C45EE1-D2E0-44E9-BFB2-2BA006530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017"/>
          <a:stretch/>
        </p:blipFill>
        <p:spPr>
          <a:xfrm>
            <a:off x="9608076" y="3875315"/>
            <a:ext cx="2283896" cy="2408110"/>
          </a:xfr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000000-0008-0000-0500-0000050000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541" y="3161573"/>
            <a:ext cx="866159" cy="866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2"/>
    </mc:Choice>
    <mc:Fallback xmlns="">
      <p:transition spd="slow" advTm="506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　</a:t>
            </a:r>
            <a:r>
              <a:rPr kumimoji="1" lang="en-US" altLang="ja-JP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【</a:t>
            </a:r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訪問</a:t>
            </a:r>
            <a:r>
              <a:rPr kumimoji="1" lang="en-US" altLang="ja-JP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】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5317067"/>
          </a:xfrm>
        </p:spPr>
        <p:txBody>
          <a:bodyPr>
            <a:normAutofit lnSpcReduction="10000"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小規模多機能の訪問、ホームヘルプです。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利用者のご自宅での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日常的な家事援助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買物、掃除、洗濯、トイレ、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服薬介助等を行います。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通所の送迎の準備、</a:t>
            </a:r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帰宅後のセッティングも</a:t>
            </a:r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行います。</a:t>
            </a:r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200931" y="2287734"/>
            <a:ext cx="5417173" cy="39688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2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6"/>
    </mc:Choice>
    <mc:Fallback xmlns="">
      <p:transition spd="slow" advTm="8385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　</a:t>
            </a:r>
            <a:r>
              <a:rPr kumimoji="1" lang="en-US" altLang="ja-JP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【</a:t>
            </a:r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宿泊</a:t>
            </a:r>
            <a:r>
              <a:rPr kumimoji="1" lang="en-US" altLang="ja-JP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】</a:t>
            </a: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6131" y="1444978"/>
            <a:ext cx="9588698" cy="5083614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宿泊用のお部屋です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メリット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宿泊時も通所、訪問と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同じ職員が対応するので、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落ち着いて、安心して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宿泊いただける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通所→宿泊→通所という　使い方も可能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845787" y="1649186"/>
            <a:ext cx="4819706" cy="364540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3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12"/>
    </mc:Choice>
    <mc:Fallback xmlns="">
      <p:transition spd="slow" advTm="6241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lang="ja-JP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小規模多機能に特徴的なサービス提供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5317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☆通所・訪問・宿泊の組み合わせで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 臨機応変なサービスができる。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☆通所・訪問・宿泊で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職員が同じ、場所が同じ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お互い様子がわかっているので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安心して利用できる。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8111784" y="2560545"/>
            <a:ext cx="3908766" cy="3363428"/>
          </a:xfrm>
        </p:spPr>
      </p:pic>
    </p:spTree>
    <p:extLst>
      <p:ext uri="{BB962C8B-B14F-4D97-AF65-F5344CB8AC3E}">
        <p14:creationId xmlns:p14="http://schemas.microsoft.com/office/powerpoint/2010/main" val="39647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41"/>
    </mc:Choice>
    <mc:Fallback xmlns="">
      <p:transition spd="slow" advTm="9834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6996955" cy="1115568"/>
          </a:xfrm>
        </p:spPr>
        <p:txBody>
          <a:bodyPr>
            <a:noAutofit/>
          </a:bodyPr>
          <a:lstStyle/>
          <a:p>
            <a:pPr algn="ctr"/>
            <a:r>
              <a:rPr lang="ja-JP" alt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小規模多機能以外の活動　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6702176" cy="5317067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地域交流室の貸し出し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定期的なニュースレター発行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インスタグラムでの情報発信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実習生、就職希望の方の対応</a:t>
            </a:r>
            <a:endParaRPr kumimoji="1" lang="ja-JP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7381003" y="329408"/>
            <a:ext cx="4426950" cy="6432635"/>
          </a:xfrm>
        </p:spPr>
      </p:pic>
    </p:spTree>
    <p:extLst>
      <p:ext uri="{BB962C8B-B14F-4D97-AF65-F5344CB8AC3E}">
        <p14:creationId xmlns:p14="http://schemas.microsoft.com/office/powerpoint/2010/main" val="42281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8"/>
    </mc:Choice>
    <mc:Fallback xmlns="">
      <p:transition spd="slow" advTm="377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68B469-ED78-444E-8154-01F02802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865" y="525965"/>
            <a:ext cx="5599898" cy="819469"/>
          </a:xfrm>
        </p:spPr>
        <p:txBody>
          <a:bodyPr/>
          <a:lstStyle/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施設を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YouTube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でご紹介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673640-3E67-4389-B835-4ABE926F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93" y="1429069"/>
            <a:ext cx="8865995" cy="5234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１、タマビレッジ　　　２、きらら</a:t>
            </a:r>
            <a:endParaRPr lang="en-US" altLang="ja-JP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8304C52-E9BE-83B0-3A46-32DDBA14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6" y="2332172"/>
            <a:ext cx="3428571" cy="34285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8516F66-C058-8033-125C-450D07BA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030" y="2332172"/>
            <a:ext cx="3428571" cy="3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2"/>
    </mc:Choice>
    <mc:Fallback xmlns="">
      <p:transition spd="slow" advTm="254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☆なんでも福祉相談　</a:t>
            </a:r>
            <a:r>
              <a:rPr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事例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7409640" cy="5317067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例１：介護保険制度の相談</a:t>
            </a:r>
          </a:p>
          <a:p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例２：認定や申請に関する相談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例３：高齢者のお困りごとの相談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玉村町役場、独立社会福祉士、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他の専門職に相談し、連携します。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299"/>
          <a:stretch/>
        </p:blipFill>
        <p:spPr>
          <a:xfrm>
            <a:off x="8088467" y="1444977"/>
            <a:ext cx="3759971" cy="4910255"/>
          </a:xfr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BEE443-DD88-4049-3472-40E3AF74AF59}"/>
              </a:ext>
            </a:extLst>
          </p:cNvPr>
          <p:cNvSpPr txBox="1"/>
          <p:nvPr/>
        </p:nvSpPr>
        <p:spPr>
          <a:xfrm>
            <a:off x="8018129" y="5985900"/>
            <a:ext cx="393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社会福祉士事務所 佑暉 小嶋さん</a:t>
            </a:r>
          </a:p>
        </p:txBody>
      </p:sp>
    </p:spTree>
    <p:extLst>
      <p:ext uri="{BB962C8B-B14F-4D97-AF65-F5344CB8AC3E}">
        <p14:creationId xmlns:p14="http://schemas.microsoft.com/office/powerpoint/2010/main" val="96718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38"/>
    </mc:Choice>
    <mc:Fallback xmlns="">
      <p:transition spd="slow" advTm="12023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なんでも福祉相談　</a:t>
            </a:r>
            <a:r>
              <a:rPr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事例</a:t>
            </a:r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510202" cy="5317067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例４：ゴミ問題の相談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・町のある場所にゴミが落ちているという相談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現地確認し、ゴミを拾い、役場に伝えた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FCF5A2F-CDE7-479E-A3D7-A2E0B46E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607" y="2925362"/>
            <a:ext cx="2704401" cy="36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4"/>
    </mc:Choice>
    <mc:Fallback xmlns="">
      <p:transition spd="slow" advTm="5665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なんでも福祉相談の姿勢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5317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１、どんな相談でもまずは受ける。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２、誠実に話を聞く。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３、わからない事も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  調べてたり、聞いたりして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en-US" altLang="ja-JP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 </a:t>
            </a: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折り返し連絡する　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F6DDBA-8D9F-5CFE-6AED-6C0FA2CB2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48"/>
          <a:stretch/>
        </p:blipFill>
        <p:spPr>
          <a:xfrm>
            <a:off x="7477740" y="2252293"/>
            <a:ext cx="4035433" cy="42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7"/>
    </mc:Choice>
    <mc:Fallback xmlns="">
      <p:transition spd="slow" advTm="596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なんでも福祉相談の課題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4612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☆広報が必要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知らない人向けに広報に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力をいれていく必要があると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考えました。</a:t>
            </a:r>
            <a:endParaRPr lang="en-US" altLang="ja-JP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F6DDBA-8D9F-5CFE-6AED-6C0FA2CB2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78" b="10278"/>
          <a:stretch/>
        </p:blipFill>
        <p:spPr>
          <a:xfrm>
            <a:off x="8311242" y="1632973"/>
            <a:ext cx="2939143" cy="404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2"/>
    </mc:Choice>
    <mc:Fallback xmlns="">
      <p:transition spd="slow" advTm="7232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141A90-EA02-4010-9314-E3E5C3501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7545" y="1302729"/>
            <a:ext cx="8185357" cy="908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ご清聴ありがとうございました。</a:t>
            </a:r>
            <a:endParaRPr lang="en-US" altLang="ja-JP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0000000-0008-0000-0500-000008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6" r="436"/>
          <a:stretch/>
        </p:blipFill>
        <p:spPr>
          <a:xfrm>
            <a:off x="1056614" y="2544327"/>
            <a:ext cx="3858285" cy="2893714"/>
          </a:xfrm>
          <a:prstGeom prst="flowChartAlternateProcess">
            <a:avLst/>
          </a:prstGeom>
          <a:effectLst>
            <a:softEdge rad="3175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DC96A29-867B-1CFB-F403-CAFA03469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8" t="15314" r="10558" b="14259"/>
          <a:stretch/>
        </p:blipFill>
        <p:spPr>
          <a:xfrm>
            <a:off x="5255519" y="2601957"/>
            <a:ext cx="4043168" cy="2872456"/>
          </a:xfrm>
          <a:prstGeom prst="flowChartAlternateProcess">
            <a:avLst/>
          </a:prstGeom>
          <a:effectLst>
            <a:softEdge rad="31750"/>
          </a:effectLst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BFCA707F-C430-B6FE-44F4-CD00F25263D1}"/>
              </a:ext>
            </a:extLst>
          </p:cNvPr>
          <p:cNvSpPr txBox="1">
            <a:spLocks/>
          </p:cNvSpPr>
          <p:nvPr/>
        </p:nvSpPr>
        <p:spPr>
          <a:xfrm>
            <a:off x="1056613" y="5546322"/>
            <a:ext cx="7472789" cy="1019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altLang="ja-JP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5D02988F-F9AB-8E04-89EF-C1D2E2C9325F}"/>
              </a:ext>
            </a:extLst>
          </p:cNvPr>
          <p:cNvSpPr txBox="1">
            <a:spLocks/>
          </p:cNvSpPr>
          <p:nvPr/>
        </p:nvSpPr>
        <p:spPr>
          <a:xfrm>
            <a:off x="5482314" y="5690141"/>
            <a:ext cx="4216322" cy="1019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※2024.05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にお会いした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Font typeface="Wingdings 3" charset="2"/>
              <a:buNone/>
            </a:pP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勝丸円覚さんとコヤッキーさん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3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3"/>
    </mc:Choice>
    <mc:Fallback xmlns="">
      <p:transition spd="slow" advTm="260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ED3072-45CC-4D12-8E66-6FB6453F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21" y="94268"/>
            <a:ext cx="11822215" cy="905806"/>
          </a:xfrm>
        </p:spPr>
        <p:txBody>
          <a:bodyPr>
            <a:normAutofit/>
          </a:bodyPr>
          <a:lstStyle/>
          <a:p>
            <a:r>
              <a:rPr lang="ja-JP" altLang="en-US" sz="8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ja-JP" alt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会社概要</a:t>
            </a:r>
            <a:r>
              <a:rPr lang="ja-JP" alt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（住所群馬県玉村町）</a:t>
            </a:r>
            <a:endParaRPr kumimoji="1" lang="ja-JP" altLang="en-US" sz="6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779650-9B33-4C09-B144-5A93F210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0074"/>
            <a:ext cx="11256579" cy="5763658"/>
          </a:xfrm>
        </p:spPr>
        <p:txBody>
          <a:bodyPr>
            <a:normAutofit fontScale="92500"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法人名　</a:t>
            </a:r>
            <a:r>
              <a:rPr lang="ja-JP" alt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社会福祉法人　グリーンハート</a:t>
            </a:r>
            <a:endParaRPr lang="en-US" altLang="ja-JP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施設名</a:t>
            </a: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ja-JP" altLang="en-US" sz="3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  <a:r>
              <a:rPr lang="ja-JP" altLang="en-US" sz="35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特別養護老人ホーム　タマビレッジ</a:t>
            </a:r>
            <a:endParaRPr lang="en-US" altLang="ja-JP" sz="35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3500" dirty="0"/>
              <a:t>　　　　　</a:t>
            </a:r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入所対応　　９５床（ユニット型：全室個室）</a:t>
            </a:r>
            <a:endParaRPr kumimoji="1" lang="en-US" altLang="ja-JP" sz="35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 　　ショートステイ対応　５床　　</a:t>
            </a:r>
            <a:endParaRPr lang="en-US" altLang="ja-JP" sz="35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 　デイ　２５名</a:t>
            </a:r>
            <a:r>
              <a:rPr kumimoji="1" lang="en-US" altLang="ja-JP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日（共生</a:t>
            </a:r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障害</a:t>
            </a:r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含む）</a:t>
            </a:r>
            <a:endParaRPr kumimoji="1" lang="en-US" altLang="ja-JP" sz="35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</a:t>
            </a:r>
            <a:endParaRPr lang="en-US" altLang="ja-JP" sz="35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 </a:t>
            </a:r>
            <a:r>
              <a:rPr kumimoji="1" lang="ja-JP" alt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②</a:t>
            </a:r>
            <a:r>
              <a:rPr kumimoji="1" lang="ja-JP" altLang="en-US" sz="35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　タマビレッジきらら</a:t>
            </a:r>
            <a:endParaRPr kumimoji="1" lang="en-US" altLang="ja-JP" sz="35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</a:t>
            </a:r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通いサービス　　　</a:t>
            </a:r>
            <a:r>
              <a:rPr lang="en-US" altLang="ja-JP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18</a:t>
            </a:r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名</a:t>
            </a:r>
            <a:r>
              <a:rPr lang="en-US" altLang="ja-JP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　　　訪問サービス</a:t>
            </a:r>
            <a:endParaRPr lang="en-US" altLang="ja-JP" sz="35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</a:t>
            </a:r>
            <a:r>
              <a:rPr kumimoji="1"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泊まりサービス　　９床</a:t>
            </a:r>
            <a:r>
              <a:rPr lang="ja-JP" altLang="en-US" sz="35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kumimoji="1" lang="ja-JP" altLang="en-US" sz="32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</a:t>
            </a:r>
            <a:endParaRPr kumimoji="1" lang="ja-JP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65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3"/>
    </mc:Choice>
    <mc:Fallback xmlns="">
      <p:transition spd="slow" advTm="308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DB57D04-1372-9704-96DB-5FD09B08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28" y="-810628"/>
            <a:ext cx="8769927" cy="80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3"/>
    </mc:Choice>
    <mc:Fallback xmlns="">
      <p:transition spd="slow" advTm="181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5">
            <a:extLst>
              <a:ext uri="{FF2B5EF4-FFF2-40B4-BE49-F238E27FC236}">
                <a16:creationId xmlns:a16="http://schemas.microsoft.com/office/drawing/2014/main" id="{CDBED526-11D6-4C0B-BD59-E36552C09F8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8046" y="-22141"/>
            <a:ext cx="12173954" cy="7648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lIns="86874" tIns="43437" rIns="86874" bIns="4343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b="1" dirty="0">
                <a:latin typeface="HGP明朝B" panose="02020800000000000000" pitchFamily="18" charset="-128"/>
                <a:ea typeface="HGP明朝B" panose="02020800000000000000" pitchFamily="18" charset="-128"/>
              </a:rPr>
              <a:t>　　　　 小規模多機能　タマビレッジきらら </a:t>
            </a:r>
          </a:p>
        </p:txBody>
      </p:sp>
      <p:pic>
        <p:nvPicPr>
          <p:cNvPr id="5" name="図 48">
            <a:extLst>
              <a:ext uri="{FF2B5EF4-FFF2-40B4-BE49-F238E27FC236}">
                <a16:creationId xmlns:a16="http://schemas.microsoft.com/office/drawing/2014/main" id="{BBD61CB6-0D2B-47DD-9EA3-8D8307B89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559" y="2653077"/>
            <a:ext cx="2306782" cy="122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468B21-E2CE-4E99-ABDE-DC21D8F0B52D}"/>
              </a:ext>
            </a:extLst>
          </p:cNvPr>
          <p:cNvSpPr txBox="1"/>
          <p:nvPr/>
        </p:nvSpPr>
        <p:spPr>
          <a:xfrm>
            <a:off x="3431432" y="5372536"/>
            <a:ext cx="569835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小規模多機能の特徴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は、</a:t>
            </a:r>
            <a:r>
              <a:rPr kumimoji="1" lang="ja-JP" altLang="ja-JP" sz="2400" b="1" u="sng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少人数</a:t>
            </a:r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のご利用者様に対して、柔軟なサービス</a:t>
            </a:r>
            <a:r>
              <a:rPr kumimoji="1" lang="ja-JP" altLang="en-US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が</a:t>
            </a:r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提供</a:t>
            </a:r>
            <a:r>
              <a:rPr kumimoji="1" lang="ja-JP" altLang="en-US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できることです</a:t>
            </a:r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。</a:t>
            </a:r>
            <a:endParaRPr kumimoji="1" lang="en-US" altLang="ja-JP" sz="1800" dirty="0">
              <a:solidFill>
                <a:schemeClr val="tx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訪問、通所、受診送迎、安否確認、鳥の巣駆除  等</a:t>
            </a:r>
            <a:endParaRPr kumimoji="1" lang="en-US" altLang="ja-JP" sz="1800" dirty="0">
              <a:solidFill>
                <a:schemeClr val="tx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F9F040-2980-481D-A84D-BE2EF0266CA8}"/>
              </a:ext>
            </a:extLst>
          </p:cNvPr>
          <p:cNvSpPr txBox="1"/>
          <p:nvPr/>
        </p:nvSpPr>
        <p:spPr>
          <a:xfrm>
            <a:off x="0" y="4148547"/>
            <a:ext cx="10760365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家庭的な雰囲気を大事にしております。</a:t>
            </a:r>
            <a:r>
              <a:rPr kumimoji="1" lang="en-US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3</a:t>
            </a:r>
            <a:r>
              <a:rPr kumimoji="1" lang="ja-JP" altLang="en-US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種類の介護サービスを同じスタッフたちで行います。　</a:t>
            </a:r>
            <a:endParaRPr lang="ja-JP" altLang="ja-JP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</a:t>
            </a:r>
            <a:r>
              <a:rPr kumimoji="1" lang="ja-JP" altLang="en-US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</a:t>
            </a:r>
            <a:r>
              <a:rPr kumimoji="1" lang="ja-JP" altLang="ja-JP" sz="2400" b="1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介護の仕事に初めて就かれる方</a:t>
            </a:r>
            <a:r>
              <a:rPr kumimoji="1" lang="ja-JP" altLang="ja-JP" sz="2400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にとって、</a:t>
            </a:r>
            <a:r>
              <a:rPr kumimoji="1" lang="ja-JP" altLang="ja-JP" sz="2400" b="1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とても良い環境</a:t>
            </a:r>
            <a:r>
              <a:rPr kumimoji="1" lang="ja-JP" altLang="ja-JP" sz="2400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だと思います</a:t>
            </a:r>
            <a:r>
              <a:rPr kumimoji="1" lang="ja-JP" altLang="ja-JP" sz="1800" dirty="0">
                <a:solidFill>
                  <a:schemeClr val="tx1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。</a:t>
            </a:r>
            <a:endParaRPr kumimoji="1" lang="en-US" altLang="ja-JP" sz="1800" dirty="0">
              <a:solidFill>
                <a:schemeClr val="tx1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0E6D72-5EF4-40C8-9D89-D290DEB14725}"/>
              </a:ext>
            </a:extLst>
          </p:cNvPr>
          <p:cNvSpPr txBox="1"/>
          <p:nvPr/>
        </p:nvSpPr>
        <p:spPr>
          <a:xfrm>
            <a:off x="10760365" y="3947549"/>
            <a:ext cx="1440873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地域交流室</a:t>
            </a:r>
            <a:r>
              <a:rPr lang="ja-JP" altLang="en-US" dirty="0"/>
              <a:t> 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4027096-357E-430B-B568-EB4E47624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8768">
            <a:off x="459389" y="4869747"/>
            <a:ext cx="1969393" cy="2071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ハート 19">
            <a:extLst>
              <a:ext uri="{FF2B5EF4-FFF2-40B4-BE49-F238E27FC236}">
                <a16:creationId xmlns:a16="http://schemas.microsoft.com/office/drawing/2014/main" id="{289BA97E-9169-40BA-9C04-6FC5A8E74044}"/>
              </a:ext>
            </a:extLst>
          </p:cNvPr>
          <p:cNvSpPr/>
          <p:nvPr/>
        </p:nvSpPr>
        <p:spPr>
          <a:xfrm rot="20305086">
            <a:off x="1257720" y="5611319"/>
            <a:ext cx="372730" cy="312559"/>
          </a:xfrm>
          <a:prstGeom prst="heart">
            <a:avLst/>
          </a:prstGeom>
          <a:solidFill>
            <a:srgbClr val="F4FD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82F4F5-1439-4C7C-BB0A-B2BD8891B648}"/>
              </a:ext>
            </a:extLst>
          </p:cNvPr>
          <p:cNvSpPr txBox="1"/>
          <p:nvPr/>
        </p:nvSpPr>
        <p:spPr>
          <a:xfrm>
            <a:off x="2212232" y="6465638"/>
            <a:ext cx="1219200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お誕生会</a:t>
            </a:r>
            <a:r>
              <a:rPr lang="ja-JP" altLang="en-US" dirty="0"/>
              <a:t>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5868F6-CDFC-4668-8BCF-024EA32C1B53}"/>
              </a:ext>
            </a:extLst>
          </p:cNvPr>
          <p:cNvSpPr txBox="1"/>
          <p:nvPr/>
        </p:nvSpPr>
        <p:spPr>
          <a:xfrm>
            <a:off x="9678559" y="6453001"/>
            <a:ext cx="239806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玉村八幡宮へお散歩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19F306-E499-402D-A52B-86267CA98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310" y="827814"/>
            <a:ext cx="6515100" cy="32956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83C4BB-5566-6CE0-4F59-2C19D654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8559" y="4983415"/>
            <a:ext cx="1893605" cy="14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E08C30F-1D6F-7BE0-FF62-8B31305B0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8559" y="885079"/>
            <a:ext cx="2136125" cy="16032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9B23038-2943-38AF-C726-6D72B949A6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31" t="14833"/>
          <a:stretch/>
        </p:blipFill>
        <p:spPr>
          <a:xfrm>
            <a:off x="211823" y="889101"/>
            <a:ext cx="2587003" cy="16810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D4DD81-12D4-500A-03BB-19AEE52D2A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45" y="2647559"/>
            <a:ext cx="1750157" cy="131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3"/>
    </mc:Choice>
    <mc:Fallback xmlns="">
      <p:transition spd="slow" advTm="2469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06966A-FCA4-448D-B222-B4E863B9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AA6E039-D404-0192-8E70-2B98442AA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6575" y="0"/>
            <a:ext cx="9476225" cy="6858000"/>
          </a:xfrm>
        </p:spPr>
      </p:pic>
    </p:spTree>
    <p:extLst>
      <p:ext uri="{BB962C8B-B14F-4D97-AF65-F5344CB8AC3E}">
        <p14:creationId xmlns:p14="http://schemas.microsoft.com/office/powerpoint/2010/main" val="33729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5"/>
    </mc:Choice>
    <mc:Fallback xmlns="">
      <p:transition spd="slow" advTm="378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lang="ja-JP" alt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小規模多機能施設って？</a:t>
            </a:r>
            <a:br>
              <a:rPr kumimoji="1" lang="en-US" altLang="ja-JP" sz="50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6" y="1444977"/>
            <a:ext cx="8588741" cy="485696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☆小規模多機能施設は、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・介護保険制度の地域密着の施設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・対象者：玉村町が保険者の方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・要介護、要支援の方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/>
              <a:t>・一定金額　登録制。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 通所（デイサービス）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 訪問（ホームヘルプ）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・宿泊  </a:t>
            </a:r>
            <a:r>
              <a:rPr lang="en-US" altLang="ja-JP" sz="4000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ショートステイ</a:t>
            </a:r>
            <a:r>
              <a:rPr lang="en-US" altLang="ja-JP" sz="40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ja-JP" altLang="en-U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endParaRPr lang="en-US" altLang="ja-JP" sz="4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F6DDBA-8D9F-5CFE-6AED-6C0FA2CB2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35" t="10233" b="26337"/>
          <a:stretch/>
        </p:blipFill>
        <p:spPr>
          <a:xfrm>
            <a:off x="9562345" y="411651"/>
            <a:ext cx="2296817" cy="6034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9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4"/>
    </mc:Choice>
    <mc:Fallback xmlns="">
      <p:transition spd="slow" advTm="635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98" y="4818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☆小規模多機能施設</a:t>
            </a:r>
            <a:r>
              <a:rPr lang="ja-JP" alt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kumimoji="1" lang="ja-JP" alt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対象 例</a:t>
            </a:r>
            <a:r>
              <a:rPr lang="ja-JP" alt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☆</a:t>
            </a:r>
            <a:endParaRPr kumimoji="1" lang="ja-JP" altLang="en-US" sz="44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5317067"/>
          </a:xfrm>
        </p:spPr>
        <p:txBody>
          <a:bodyPr>
            <a:normAutofit/>
          </a:bodyPr>
          <a:lstStyle/>
          <a:p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高齢者の一人暮らし</a:t>
            </a:r>
          </a:p>
          <a:p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家族と同居中だが、日中一人で不安</a:t>
            </a:r>
          </a:p>
          <a:p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昼食を提供して欲しい　など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00982" y="4408135"/>
            <a:ext cx="2743200" cy="20097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7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1"/>
    </mc:Choice>
    <mc:Fallback xmlns="">
      <p:transition spd="slow" advTm="3383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588930-A95B-49FB-AA0C-A4F35701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329409"/>
            <a:ext cx="9289626" cy="1115568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0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小規模多機能　</a:t>
            </a:r>
            <a:r>
              <a:rPr kumimoji="1" lang="en-US" altLang="ja-JP" sz="50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【</a:t>
            </a:r>
            <a:r>
              <a:rPr kumimoji="1" lang="ja-JP" altLang="en-US" sz="50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通所</a:t>
            </a:r>
            <a:r>
              <a:rPr kumimoji="1" lang="en-US" altLang="ja-JP" sz="50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】</a:t>
            </a:r>
            <a:br>
              <a:rPr kumimoji="1" lang="en-US" altLang="ja-JP" sz="50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kumimoji="1" lang="ja-JP" altLang="en-US" sz="50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A2F8B0-7C6A-42E1-9AC8-82B19F86B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827" y="1444977"/>
            <a:ext cx="9289626" cy="5317067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小規模多機能施設での通所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デイサービスです。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kumimoji="1"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バイタルチェック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入浴、季節の行事、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体操、散歩、外出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レクレーションなど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5EF88CA-DE27-44B1-819B-7DEAC1ADB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5028861" y="2560545"/>
            <a:ext cx="4999555" cy="36628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5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3"/>
    </mc:Choice>
    <mc:Fallback xmlns="">
      <p:transition spd="slow" advTm="3721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6BD194-603D-4A50-B814-E1C267ED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089" y="225448"/>
            <a:ext cx="6222895" cy="888025"/>
          </a:xfrm>
        </p:spPr>
        <p:txBody>
          <a:bodyPr>
            <a:noAutofit/>
          </a:bodyPr>
          <a:lstStyle/>
          <a:p>
            <a:r>
              <a:rPr kumimoji="1" lang="ja-JP" altLang="en-US" sz="54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レクリエーション 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1E40F0-6790-4340-B77C-9D34CBF1B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3099" y="1243691"/>
            <a:ext cx="5554655" cy="1344764"/>
          </a:xfrm>
        </p:spPr>
        <p:txBody>
          <a:bodyPr>
            <a:normAutofit/>
          </a:bodyPr>
          <a:lstStyle/>
          <a:p>
            <a:endParaRPr lang="en-US" altLang="ja-JP" sz="2800" dirty="0">
              <a:latin typeface="HGSｺﾞｼｯｸE" panose="020B0900000000000000" pitchFamily="50" charset="-128"/>
              <a:ea typeface="HGSｺﾞｼｯｸE" panose="020B0900000000000000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ED26287-C0DE-BC8C-1088-3D6AD37A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118" y="795674"/>
            <a:ext cx="2195762" cy="29287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D88A8F-505C-8B76-F095-D00C4585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600" y="4232597"/>
            <a:ext cx="3325156" cy="249386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C664984-144C-4C5F-8289-579E7D299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57" y="1294227"/>
            <a:ext cx="4021845" cy="535831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7C5F66-6033-0769-065C-D7BA441B5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009" y="1290637"/>
            <a:ext cx="4409965" cy="331116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DF6557F-BA66-C8CF-6D3A-5D5285581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009" y="4701255"/>
            <a:ext cx="2666891" cy="192575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F3F5B8D-DCBC-E357-B597-B4F27363C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114" y="2068085"/>
            <a:ext cx="718457" cy="7477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D27C67B-A944-A63C-7B70-6E94AE0EB8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071" y="1542220"/>
            <a:ext cx="718457" cy="74770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715DB93-29BF-A700-3F67-8BC462C9A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3198" y="4754846"/>
            <a:ext cx="718457" cy="7477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525E1BD-CA9C-2C05-8242-2599DAAD44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54" y="2765619"/>
            <a:ext cx="718457" cy="7477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63EB7A-DC20-A2B1-E3B5-98F89C0C0B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766" y="1950256"/>
            <a:ext cx="718457" cy="7477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D851B3A-7046-CBFE-B181-753E3EAB4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651" y="1732003"/>
            <a:ext cx="718457" cy="7477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6594C4-8404-FDA6-14B8-EAB3527A4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194" y="4682014"/>
            <a:ext cx="718457" cy="7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9"/>
    </mc:Choice>
    <mc:Fallback xmlns="">
      <p:transition spd="slow" advTm="444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|6.6|10.9|6.1|14.1|8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7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8.6|6.3|2.7|5.4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8|3.4|3.5|7.6|7.7|3.5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9229</TotalTime>
  <Words>706</Words>
  <Application>Microsoft Office PowerPoint</Application>
  <PresentationFormat>ワイド画面</PresentationFormat>
  <Paragraphs>125</Paragraphs>
  <Slides>19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1" baseType="lpstr">
      <vt:lpstr>HGPｺﾞｼｯｸE</vt:lpstr>
      <vt:lpstr>HGP創英角ﾎﾟｯﾌﾟ体</vt:lpstr>
      <vt:lpstr>HGP明朝B</vt:lpstr>
      <vt:lpstr>HGSｺﾞｼｯｸE</vt:lpstr>
      <vt:lpstr>HGS創英角ﾎﾟｯﾌﾟ体</vt:lpstr>
      <vt:lpstr>HG丸ｺﾞｼｯｸM-PRO</vt:lpstr>
      <vt:lpstr>游ゴシック</vt:lpstr>
      <vt:lpstr>Arial</vt:lpstr>
      <vt:lpstr>Calibri</vt:lpstr>
      <vt:lpstr>Trebuchet MS</vt:lpstr>
      <vt:lpstr>Wingdings 3</vt:lpstr>
      <vt:lpstr>ファセット</vt:lpstr>
      <vt:lpstr>　　　 　小規模多機能型居宅介護とは　　　　　　　  　　 　　社会福祉法人　グリーンハート 　 　 小規模多機能施設　タマビレッジきらら     管理者　計画作成担当者　元木博之　　　　　　　　 　　　　　　　　　　　　　　　　　　　　　　 　　　　　　　　　　　　　　　　　　　　　</vt:lpstr>
      <vt:lpstr>　会社概要（住所群馬県玉村町）</vt:lpstr>
      <vt:lpstr>PowerPoint プレゼンテーション</vt:lpstr>
      <vt:lpstr>　　　　 小規模多機能　タマビレッジきらら </vt:lpstr>
      <vt:lpstr>PowerPoint プレゼンテーション</vt:lpstr>
      <vt:lpstr>小規模多機能施設って？ </vt:lpstr>
      <vt:lpstr>☆小規模多機能施設の対象 例☆</vt:lpstr>
      <vt:lpstr>小規模多機能　【通所】 </vt:lpstr>
      <vt:lpstr>レクリエーション </vt:lpstr>
      <vt:lpstr>小規模多機能　【訪問】 </vt:lpstr>
      <vt:lpstr>小規模多機能　【宿泊】</vt:lpstr>
      <vt:lpstr>小規模多機能に特徴的なサービス提供 </vt:lpstr>
      <vt:lpstr>小規模多機能以外の活動　 </vt:lpstr>
      <vt:lpstr>施設をYouTubeでご紹介</vt:lpstr>
      <vt:lpstr>☆なんでも福祉相談　事例 </vt:lpstr>
      <vt:lpstr>なんでも福祉相談　事例　 </vt:lpstr>
      <vt:lpstr>なんでも福祉相談の姿勢 </vt:lpstr>
      <vt:lpstr>なんでも福祉相談の課題 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知ってもらおう　介護の仕事 　　　　　　　　　令和元年　１２月４日</dc:title>
  <dc:creator>3F02</dc:creator>
  <cp:lastModifiedBy>6047</cp:lastModifiedBy>
  <cp:revision>351</cp:revision>
  <cp:lastPrinted>2024-05-28T02:19:30Z</cp:lastPrinted>
  <dcterms:created xsi:type="dcterms:W3CDTF">2019-11-20T09:47:48Z</dcterms:created>
  <dcterms:modified xsi:type="dcterms:W3CDTF">2024-06-24T04:01:32Z</dcterms:modified>
</cp:coreProperties>
</file>